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671"/>
  </p:normalViewPr>
  <p:slideViewPr>
    <p:cSldViewPr snapToGrid="0" snapToObjects="1">
      <p:cViewPr varScale="1">
        <p:scale>
          <a:sx n="86" d="100"/>
          <a:sy n="86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0466-3945-C947-83A9-E9F8031F0179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D4D8-84D7-6049-8F8F-ADDDE4DF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60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f824ad04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5f824ad04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244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48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803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f824ad04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5f824ad04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06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f824ad04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5f824ad04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63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41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20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999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67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370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58C1-2553-384B-8B88-BF168B2E8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909B4-7AA9-484C-A331-85DF3E6C0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7A058-A1A7-2649-AB20-CDE84CBB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75075-97FC-AB42-AB25-5C788B34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7DB6A-0CFF-004A-9ADF-FEE19403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7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D38C-8BB8-0941-9CCC-968AE2DB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7278A-22AB-5549-83B0-7F7B6ECD4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F5393-4B87-D740-8973-8AD52D62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2939-A541-0A4A-9E6E-426BFDB0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5AF6-8EC3-2B46-9284-8ED352B0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F6398F-84F3-9D4B-BBC5-BCD0676F3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E4ED7-0563-724C-9C9A-66AEC9EC5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66DE8-B272-8B42-B929-F9580470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F83DB-0ECF-4843-87BF-631EB9B5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C88E6-B6FF-2F4F-907F-0D27DBA6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0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E6DE-816F-734C-8CED-BC4D2A6D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EF09C-D634-7847-943E-CCF01C3A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1FBC-4E48-F942-884F-57653B5E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B6452-2F25-B949-8D84-117C12BD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83051-75C7-0F49-BBFD-D4B7903A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F4CB-7AD5-7647-8F27-259F77C7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C90E5-69BC-8C4B-BAA4-9B41C3FD7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C1B9-412C-3047-B914-7BA39239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DFAC7-971D-1149-A5CB-EEEB93BE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6A03-B8FF-764C-BA1C-7708790E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57ED-DB2C-6F4F-B960-9282623D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9EE2-0A7C-3C4E-9F93-490806354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9C182-74C3-2F47-B366-A1A0AEC85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7F891-6821-BF43-B6F0-88F1175F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3921E-78B0-0A41-BB2F-77554F07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53872-DC84-434F-ACA4-3D6951FD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4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823C-11CF-DF4E-80D0-5A36A45F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24CEF-1A2B-9240-A6C0-835D7AFF4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5FE8F-F645-1A44-B3E1-F8097A9C1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68EAA-69D6-DC43-8A95-89ACD66D3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8FCED-A5E7-654D-B740-5C8F5D713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FA7B8-75BD-FE4D-851B-9F9E3BE3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864A8-75B8-344B-9FF1-04A0ED76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BA69D-051D-0742-8935-1B175C8C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53B9-EEF0-564B-A1BF-872F8E79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76D8A-5F63-F74E-951F-62CB9A68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B3F3F-6000-484A-88FA-B39A3D7D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18678-F314-424A-AF6A-C33FAB5A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2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DF3E8-C099-8347-BF93-52F0BB4C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7CA7A-8535-DB41-B732-9CD1D2E9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C6EBD-1531-8840-BCD2-96E8A6ED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9712-A448-1C4C-A8F2-ED1A7ACC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0832-A430-5341-AF59-64D4E43DD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4FCE1-58F6-1244-AE17-0B5816BBE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ABD79-8DAE-B64A-9A83-C9D4EC4D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F6A56-88D2-2C47-A285-DA76BB7C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3B081-63D0-4F47-9E71-BE1681F1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0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939B-88E9-A54E-979F-5C5E164C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32FF2-CE44-1C41-9F47-105064EBB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5974-42E4-8044-88C5-44050CC78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F2116-C380-AC4B-80B9-7186E11D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99380-054E-1847-81E5-F7E10207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6F7DE-BA52-3848-BFC4-F60250AC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2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CABAE-6C59-9C42-A2E9-996BA607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C136-EA5D-E949-A55A-926334ED2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DC623-0566-074B-9A7B-B05FE7D85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6784-BB1E-ED4D-9489-7FE62CC39FD7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D64D4-37D0-3545-A960-212B64AE2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31BCE-7AD8-B049-93F1-016556A4D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B97E-8916-C646-A23C-DEB7511C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0000">
            <a:off x="1900163" y="5108897"/>
            <a:ext cx="2035969" cy="1634133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40000">
            <a:off x="4116958" y="5087689"/>
            <a:ext cx="1881932" cy="1704454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60000">
            <a:off x="8348514" y="5132338"/>
            <a:ext cx="1977926" cy="150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20000">
            <a:off x="6186413" y="5132338"/>
            <a:ext cx="2046014" cy="161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89459" y="1477864"/>
            <a:ext cx="8215313" cy="351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"/>
          <p:cNvSpPr txBox="1">
            <a:spLocks noGrp="1"/>
          </p:cNvSpPr>
          <p:nvPr>
            <p:ph type="title"/>
          </p:nvPr>
        </p:nvSpPr>
        <p:spPr>
          <a:xfrm>
            <a:off x="1989460" y="1792635"/>
            <a:ext cx="8228707" cy="26454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5400"/>
            </a:pPr>
            <a:r>
              <a:rPr lang="en-US" sz="3797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Web of Life Field School </a:t>
            </a:r>
            <a:br>
              <a:rPr lang="en-US" sz="3797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797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797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at Camp Arroyo</a:t>
            </a:r>
            <a:br>
              <a:rPr lang="en-US" sz="3797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79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31768" y="5142"/>
            <a:ext cx="1411418" cy="141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61082" y="76395"/>
            <a:ext cx="3829826" cy="126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97039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f824ad04e_0_8"/>
          <p:cNvSpPr txBox="1">
            <a:spLocks noGrp="1"/>
          </p:cNvSpPr>
          <p:nvPr>
            <p:ph type="title"/>
          </p:nvPr>
        </p:nvSpPr>
        <p:spPr>
          <a:xfrm>
            <a:off x="1981646" y="274588"/>
            <a:ext cx="8228672" cy="11430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5700"/>
            </a:pPr>
            <a:r>
              <a:rPr lang="en-US" sz="400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example of the schedule</a:t>
            </a:r>
            <a:r>
              <a:rPr lang="en-US" sz="4008">
                <a:latin typeface="Verdana"/>
                <a:ea typeface="Verdana"/>
                <a:cs typeface="Verdana"/>
                <a:sym typeface="Verdana"/>
              </a:rPr>
              <a:t>…</a:t>
            </a:r>
            <a:endParaRPr sz="4008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9" name="Google Shape;209;g5f824ad04e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20000">
            <a:off x="1857747" y="1962299"/>
            <a:ext cx="4268390" cy="330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5f824ad04e_0_8"/>
          <p:cNvPicPr preferRelativeResize="0"/>
          <p:nvPr/>
        </p:nvPicPr>
        <p:blipFill rotWithShape="1">
          <a:blip r:embed="rId4">
            <a:alphaModFix/>
          </a:blip>
          <a:srcRect l="35651" t="19900" r="35373" b="31633"/>
          <a:stretch/>
        </p:blipFill>
        <p:spPr>
          <a:xfrm>
            <a:off x="6657253" y="1212329"/>
            <a:ext cx="2566616" cy="5528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50841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1143373" y="321469"/>
            <a:ext cx="82298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5400"/>
            </a:pPr>
            <a:r>
              <a:rPr lang="en-US" sz="379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Adventure Group Lessons</a:t>
            </a:r>
            <a:endParaRPr/>
          </a:p>
        </p:txBody>
      </p:sp>
      <p:pic>
        <p:nvPicPr>
          <p:cNvPr id="216" name="Google Shape;2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0000">
            <a:off x="8059415" y="5130105"/>
            <a:ext cx="1946672" cy="1660922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60000">
            <a:off x="8729141" y="884039"/>
            <a:ext cx="1660922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1981647" y="1607344"/>
            <a:ext cx="5936010" cy="4518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t" anchorCtr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22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Voices</a:t>
            </a:r>
            <a:endParaRPr sz="1687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-107152">
              <a:lnSpc>
                <a:spcPct val="80000"/>
              </a:lnSpc>
              <a:spcBef>
                <a:spcPts val="232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Learn about the Ohlone </a:t>
            </a:r>
            <a:r>
              <a:rPr lang="en-US" sz="1687">
                <a:latin typeface="Verdana"/>
                <a:ea typeface="Verdana"/>
                <a:cs typeface="Verdana"/>
                <a:sym typeface="Verdana"/>
              </a:rPr>
              <a:t>Native Americans</a:t>
            </a:r>
            <a:endParaRPr/>
          </a:p>
          <a:p>
            <a:pPr marL="0" indent="-107152">
              <a:lnSpc>
                <a:spcPct val="80000"/>
              </a:lnSpc>
              <a:spcBef>
                <a:spcPts val="232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Explore the Ohlone culture through hands-on activities (making rope, pump drills, shell necklaces, mortar &amp; pestle, and making fire)</a:t>
            </a:r>
            <a:endParaRPr sz="1687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80000"/>
              </a:lnSpc>
              <a:spcBef>
                <a:spcPts val="2320"/>
              </a:spcBef>
              <a:buClr>
                <a:schemeClr val="dk1"/>
              </a:buClr>
              <a:buSzPts val="3200"/>
              <a:buNone/>
            </a:pPr>
            <a:r>
              <a:rPr lang="en-US" sz="22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Ecosystem Exploration                                                                              </a:t>
            </a:r>
            <a:endParaRPr/>
          </a:p>
          <a:p>
            <a:pPr marL="0" indent="-107152">
              <a:lnSpc>
                <a:spcPct val="80000"/>
              </a:lnSpc>
              <a:spcBef>
                <a:spcPts val="232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Explore the </a:t>
            </a:r>
            <a:r>
              <a:rPr lang="en-US" sz="1687">
                <a:latin typeface="Verdana"/>
                <a:ea typeface="Verdana"/>
                <a:cs typeface="Verdana"/>
                <a:sym typeface="Verdana"/>
              </a:rPr>
              <a:t>natural area of camp using games, activities and scientific tools</a:t>
            </a:r>
            <a:endParaRPr/>
          </a:p>
          <a:p>
            <a:pPr marL="0" indent="-107152">
              <a:lnSpc>
                <a:spcPct val="80000"/>
              </a:lnSpc>
              <a:spcBef>
                <a:spcPts val="232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Look for critters under logs, use </a:t>
            </a:r>
            <a:r>
              <a:rPr lang="en-US" sz="1687">
                <a:latin typeface="Verdana"/>
                <a:ea typeface="Verdana"/>
                <a:cs typeface="Verdana"/>
                <a:sym typeface="Verdana"/>
              </a:rPr>
              <a:t>hand lenses</a:t>
            </a: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find out what lives in the</a:t>
            </a:r>
            <a:r>
              <a:rPr lang="en-US" sz="1687">
                <a:latin typeface="Verdana"/>
                <a:ea typeface="Verdana"/>
                <a:cs typeface="Verdana"/>
                <a:sym typeface="Verdana"/>
              </a:rPr>
              <a:t> Oak Savannah</a:t>
            </a:r>
            <a:endParaRPr/>
          </a:p>
          <a:p>
            <a:pPr marL="0" indent="-107152">
              <a:lnSpc>
                <a:spcPct val="80000"/>
              </a:lnSpc>
              <a:spcBef>
                <a:spcPts val="232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 on a hike to explore our natural surroundings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61431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title"/>
          </p:nvPr>
        </p:nvSpPr>
        <p:spPr>
          <a:xfrm>
            <a:off x="1981647" y="274588"/>
            <a:ext cx="8228707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6300"/>
            </a:pPr>
            <a:r>
              <a:rPr lang="en-US" sz="443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ABOUT CAMP ARROYO</a:t>
            </a:r>
            <a:endParaRPr/>
          </a:p>
        </p:txBody>
      </p:sp>
      <p:sp>
        <p:nvSpPr>
          <p:cNvPr id="139" name="Google Shape;139;p2"/>
          <p:cNvSpPr txBox="1">
            <a:spLocks noGrp="1"/>
          </p:cNvSpPr>
          <p:nvPr>
            <p:ph type="body" idx="1"/>
          </p:nvPr>
        </p:nvSpPr>
        <p:spPr>
          <a:xfrm>
            <a:off x="1576462" y="1553766"/>
            <a:ext cx="4305225" cy="46166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t" anchorCtr="0">
            <a:normAutofit/>
          </a:bodyPr>
          <a:lstStyle/>
          <a:p>
            <a:pPr marL="626172" indent="-342664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100"/>
              <a:buFont typeface="Arial"/>
              <a:buChar char="•"/>
            </a:pPr>
            <a:r>
              <a:rPr lang="en-US" sz="2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Located in Livermore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436"/>
              </a:spcBef>
              <a:buClr>
                <a:schemeClr val="dk1"/>
              </a:buClr>
              <a:buSzPts val="3100"/>
              <a:buNone/>
            </a:pPr>
            <a:endParaRPr sz="21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26172" indent="-342664">
              <a:lnSpc>
                <a:spcPct val="100000"/>
              </a:lnSpc>
              <a:spcBef>
                <a:spcPts val="436"/>
              </a:spcBef>
              <a:buClr>
                <a:schemeClr val="dk1"/>
              </a:buClr>
              <a:buSzPts val="3100"/>
              <a:buFont typeface="Arial"/>
              <a:buChar char="•"/>
            </a:pPr>
            <a:r>
              <a:rPr lang="en-US" sz="2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Built &amp; Opened in 2001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969"/>
              </a:spcBef>
              <a:buClr>
                <a:schemeClr val="dk1"/>
              </a:buClr>
              <a:buSzPts val="3100"/>
              <a:buFont typeface="Arial"/>
              <a:buChar char="•"/>
            </a:pPr>
            <a:r>
              <a:rPr lang="en-US" sz="2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Managed in partnership with the East Bay Regional Park District and The Taylor Family Foundation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969"/>
              </a:spcBef>
              <a:buClr>
                <a:schemeClr val="dk1"/>
              </a:buClr>
              <a:buSzPts val="3100"/>
              <a:buFont typeface="Arial"/>
              <a:buChar char="•"/>
            </a:pPr>
            <a:r>
              <a:rPr lang="en-US" sz="2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buildings model various green features</a:t>
            </a:r>
            <a:endParaRPr/>
          </a:p>
          <a:p>
            <a:pPr marL="342665" indent="-204260">
              <a:spcBef>
                <a:spcPts val="436"/>
              </a:spcBef>
              <a:buClr>
                <a:schemeClr val="dk1"/>
              </a:buClr>
              <a:buSzPts val="3100"/>
              <a:buNone/>
            </a:pPr>
            <a:endParaRPr sz="21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80000">
            <a:off x="5822528" y="2538264"/>
            <a:ext cx="4500563" cy="3482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50336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f824ad04e_0_15"/>
          <p:cNvSpPr/>
          <p:nvPr/>
        </p:nvSpPr>
        <p:spPr>
          <a:xfrm>
            <a:off x="1524000" y="0"/>
            <a:ext cx="914393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SzPts val="2200"/>
            </a:pP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5f824ad04e_0_15"/>
          <p:cNvSpPr/>
          <p:nvPr/>
        </p:nvSpPr>
        <p:spPr>
          <a:xfrm>
            <a:off x="1583100" y="65767"/>
            <a:ext cx="9025805" cy="672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4" tIns="101584" rIns="101584" bIns="101584" anchor="ctr" anchorCtr="0">
            <a:noAutofit/>
          </a:bodyPr>
          <a:lstStyle/>
          <a:p>
            <a:pPr>
              <a:buClr>
                <a:srgbClr val="000000"/>
              </a:buClr>
              <a:buSzPts val="2200"/>
            </a:pPr>
            <a:endParaRPr sz="154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5f824ad04e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513" y="582966"/>
            <a:ext cx="2007366" cy="2007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5f824ad04e_0_15"/>
          <p:cNvSpPr txBox="1"/>
          <p:nvPr/>
        </p:nvSpPr>
        <p:spPr>
          <a:xfrm>
            <a:off x="4376939" y="1339837"/>
            <a:ext cx="5751844" cy="217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4" tIns="50783" rIns="101584" bIns="50783" anchor="t" anchorCtr="0">
            <a:noAutofit/>
          </a:bodyPr>
          <a:lstStyle/>
          <a:p>
            <a:pPr algn="ctr"/>
            <a:endParaRPr sz="2250" b="1">
              <a:solidFill>
                <a:srgbClr val="4250C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08974" indent="-500045">
              <a:buClr>
                <a:srgbClr val="4250C0"/>
              </a:buClr>
              <a:buSzPts val="3000"/>
              <a:buFont typeface="Verdana"/>
              <a:buChar char="•"/>
            </a:pPr>
            <a:r>
              <a:rPr lang="en-US" sz="2109">
                <a:solidFill>
                  <a:srgbClr val="4250C0"/>
                </a:solidFill>
                <a:latin typeface="Verdana"/>
                <a:ea typeface="Verdana"/>
                <a:cs typeface="Verdana"/>
                <a:sym typeface="Verdana"/>
              </a:rPr>
              <a:t>Founded in 1970</a:t>
            </a:r>
            <a:endParaRPr sz="2109">
              <a:solidFill>
                <a:srgbClr val="425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974" indent="-500045">
              <a:buClr>
                <a:srgbClr val="4250C0"/>
              </a:buClr>
              <a:buSzPts val="3000"/>
              <a:buFont typeface="Verdana"/>
              <a:buChar char="•"/>
            </a:pPr>
            <a:r>
              <a:rPr lang="en-US" sz="2109">
                <a:solidFill>
                  <a:srgbClr val="4250C0"/>
                </a:solidFill>
                <a:latin typeface="Verdana"/>
                <a:ea typeface="Verdana"/>
                <a:cs typeface="Verdana"/>
                <a:sym typeface="Verdana"/>
              </a:rPr>
              <a:t>UCCR’S mission is to create partnerships to provide positive life-changing experiences</a:t>
            </a:r>
            <a:endParaRPr sz="2109">
              <a:solidFill>
                <a:srgbClr val="425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g5f824ad04e_0_15"/>
          <p:cNvSpPr txBox="1"/>
          <p:nvPr/>
        </p:nvSpPr>
        <p:spPr>
          <a:xfrm>
            <a:off x="3833080" y="375504"/>
            <a:ext cx="6609305" cy="110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4" tIns="50783" rIns="101584" bIns="50783" anchor="t" anchorCtr="0">
            <a:noAutofit/>
          </a:bodyPr>
          <a:lstStyle/>
          <a:p>
            <a:pPr algn="ctr"/>
            <a:r>
              <a:rPr lang="en-US" sz="2531" b="1">
                <a:solidFill>
                  <a:srgbClr val="4250C0"/>
                </a:solidFill>
                <a:latin typeface="Verdana"/>
                <a:ea typeface="Verdana"/>
                <a:cs typeface="Verdana"/>
                <a:sym typeface="Verdana"/>
              </a:rPr>
              <a:t>UNITED CAMPS, CONFERENCES AND RETREATS</a:t>
            </a:r>
            <a:endParaRPr sz="2531" b="1">
              <a:latin typeface="Verdana"/>
              <a:ea typeface="Verdana"/>
              <a:cs typeface="Verdana"/>
              <a:sym typeface="Verdana"/>
            </a:endParaRPr>
          </a:p>
          <a:p>
            <a:pPr algn="ctr"/>
            <a:r>
              <a:rPr lang="en-US" sz="2531" b="1">
                <a:solidFill>
                  <a:srgbClr val="4250C0"/>
                </a:solidFill>
                <a:latin typeface="Verdana"/>
                <a:ea typeface="Verdana"/>
                <a:cs typeface="Verdana"/>
                <a:sym typeface="Verdana"/>
              </a:rPr>
              <a:t>(UCCR)</a:t>
            </a:r>
            <a:endParaRPr sz="2531"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0" name="Google Shape;150;g5f824ad04e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6679" y="4826685"/>
            <a:ext cx="2545784" cy="169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5f824ad04e_0_15"/>
          <p:cNvPicPr preferRelativeResize="0"/>
          <p:nvPr/>
        </p:nvPicPr>
        <p:blipFill rotWithShape="1">
          <a:blip r:embed="rId5">
            <a:alphaModFix/>
          </a:blip>
          <a:srcRect t="9557" b="16581"/>
          <a:stretch/>
        </p:blipFill>
        <p:spPr>
          <a:xfrm>
            <a:off x="1741231" y="3801042"/>
            <a:ext cx="1591133" cy="278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5f824ad04e_0_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6686" y="3196743"/>
            <a:ext cx="2109756" cy="139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5f824ad04e_0_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33075" y="4826678"/>
            <a:ext cx="2262919" cy="169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5f824ad04e_0_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73875" y="4845307"/>
            <a:ext cx="1244941" cy="1659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5f824ad04e_0_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19837" y="3250012"/>
            <a:ext cx="968377" cy="129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88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f824ad04e_0_75"/>
          <p:cNvSpPr txBox="1"/>
          <p:nvPr/>
        </p:nvSpPr>
        <p:spPr>
          <a:xfrm>
            <a:off x="5077709" y="836895"/>
            <a:ext cx="5239477" cy="422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4" tIns="50783" rIns="101584" bIns="50783" anchor="t" anchorCtr="0">
            <a:noAutofit/>
          </a:bodyPr>
          <a:lstStyle/>
          <a:p>
            <a:pPr algn="ctr"/>
            <a:endParaRPr sz="2250" b="1">
              <a:solidFill>
                <a:srgbClr val="4250C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08974" indent="-508974">
              <a:buClr>
                <a:schemeClr val="dk1"/>
              </a:buClr>
              <a:buSzPts val="3200"/>
              <a:buFont typeface="Verdana"/>
              <a:buChar char="•"/>
            </a:pPr>
            <a:r>
              <a:rPr lang="en-US"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Founded in 1989</a:t>
            </a:r>
            <a:endParaRPr sz="1547">
              <a:latin typeface="Verdana"/>
              <a:ea typeface="Verdana"/>
              <a:cs typeface="Verdana"/>
              <a:sym typeface="Verdana"/>
            </a:endParaRPr>
          </a:p>
          <a:p>
            <a:endParaRPr sz="22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974" indent="-508974">
              <a:buClr>
                <a:schemeClr val="dk1"/>
              </a:buClr>
              <a:buSzPts val="3200"/>
              <a:buFont typeface="Verdana"/>
              <a:buChar char="•"/>
            </a:pPr>
            <a:r>
              <a:rPr lang="en-US"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WOLF School’s mission is to build respect, appreciation and stewardship within the Web of Life</a:t>
            </a:r>
            <a:endParaRPr sz="22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974"/>
            <a:endParaRPr sz="22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974" indent="-508974">
              <a:buClr>
                <a:schemeClr val="dk1"/>
              </a:buClr>
              <a:buSzPts val="3200"/>
              <a:buFont typeface="Verdana"/>
              <a:buChar char="•"/>
            </a:pPr>
            <a:r>
              <a:rPr lang="en-US"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Programs explore the 7 concepts of Energy, Cycles, Change, Adaptations, Communities, Interdependence and Diversity</a:t>
            </a:r>
            <a:endParaRPr sz="1547">
              <a:latin typeface="Verdana"/>
              <a:ea typeface="Verdana"/>
              <a:cs typeface="Verdana"/>
              <a:sym typeface="Verdana"/>
            </a:endParaRPr>
          </a:p>
          <a:p>
            <a:endParaRPr sz="22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974" indent="-508974">
              <a:buClr>
                <a:schemeClr val="dk1"/>
              </a:buClr>
              <a:buSzPts val="3200"/>
              <a:buFont typeface="Verdana"/>
              <a:buChar char="•"/>
            </a:pPr>
            <a:r>
              <a:rPr lang="en-US"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WOLF School is a program of UCCR and serves over 4000  students each year</a:t>
            </a:r>
            <a:endParaRPr sz="22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g5f824ad04e_0_75"/>
          <p:cNvSpPr txBox="1"/>
          <p:nvPr/>
        </p:nvSpPr>
        <p:spPr>
          <a:xfrm>
            <a:off x="4513200" y="-7"/>
            <a:ext cx="5949914" cy="697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84" tIns="50783" rIns="101584" bIns="50783" anchor="t" anchorCtr="0">
            <a:noAutofit/>
          </a:bodyPr>
          <a:lstStyle/>
          <a:p>
            <a:pPr algn="ctr"/>
            <a:r>
              <a:rPr lang="en-US" sz="3094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 OF LIFE FIELD (WOLF) SCHOOL</a:t>
            </a:r>
            <a:endParaRPr sz="1547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2" name="Google Shape;162;g5f824ad04e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6202" y="1144905"/>
            <a:ext cx="2768406" cy="3139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45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1640086" y="375047"/>
            <a:ext cx="8228707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5900"/>
            </a:pPr>
            <a:r>
              <a:rPr lang="en-US" sz="414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BENEFITS OF OUTDOOR SCHOOL. . .</a:t>
            </a:r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5185172" y="1607344"/>
            <a:ext cx="5161359" cy="47505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t" anchorCtr="0">
            <a:noAutofit/>
          </a:bodyPr>
          <a:lstStyle/>
          <a:p>
            <a:pPr marL="626172" indent="-342664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9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have hands-on curriculum that meets NGSS &amp; Common Core Standards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617"/>
              </a:spcBef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9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Community-building activities at Outdoor School transfer back to the classroom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617"/>
              </a:spcBef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9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Personal Growth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617"/>
              </a:spcBef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9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Staying overnight, away from home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617"/>
              </a:spcBef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9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Working with peers, making new friends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617"/>
              </a:spcBef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9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Overcoming personal challenges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617"/>
              </a:spcBef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89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Taking on new responsibilities</a:t>
            </a:r>
            <a:endParaRPr/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80000">
            <a:off x="1999506" y="1994669"/>
            <a:ext cx="2830711" cy="222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">
            <a:off x="1758405" y="4434706"/>
            <a:ext cx="3533924" cy="2187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68009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2345531" y="312539"/>
            <a:ext cx="75969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5700"/>
            </a:pPr>
            <a:r>
              <a:rPr lang="en-US" sz="400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HAPPENS AT OUTDOOR SCHOOL?</a:t>
            </a:r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1651248" y="1660922"/>
            <a:ext cx="4321969" cy="4929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t" anchorCtr="0">
            <a:normAutofit/>
          </a:bodyPr>
          <a:lstStyle/>
          <a:p>
            <a:pPr marL="626172" indent="-342664"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182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Outdoor Environmental Education Lessons </a:t>
            </a:r>
            <a:endParaRPr/>
          </a:p>
          <a:p>
            <a:pPr marL="626172" indent="-342664">
              <a:spcBef>
                <a:spcPts val="1477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182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Focused, hands on learning experience, this is not a “summer camp”</a:t>
            </a:r>
            <a:endParaRPr/>
          </a:p>
          <a:p>
            <a:pPr marL="626172" indent="-342664">
              <a:spcBef>
                <a:spcPts val="1477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182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will be placed in Adventure Groups by their teachers</a:t>
            </a:r>
            <a:endParaRPr/>
          </a:p>
          <a:p>
            <a:pPr marL="626172" indent="-342664">
              <a:spcBef>
                <a:spcPts val="1477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1828">
                <a:latin typeface="Verdana"/>
                <a:ea typeface="Verdana"/>
                <a:cs typeface="Verdana"/>
                <a:sym typeface="Verdana"/>
              </a:rPr>
              <a:t>WOLF School</a:t>
            </a:r>
            <a:r>
              <a:rPr lang="en-US" sz="182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Naturalists will be the teachers while at Outdoor School</a:t>
            </a:r>
            <a:endParaRPr/>
          </a:p>
          <a:p>
            <a:pPr marL="626172" indent="-342664">
              <a:spcBef>
                <a:spcPts val="1477"/>
              </a:spcBef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1828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will spend their time exploring, hiking, learning, having fun and making new friends</a:t>
            </a:r>
            <a:endParaRPr/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4287" y="2348508"/>
            <a:ext cx="4580930" cy="3536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44662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>
            <a:spLocks noGrp="1"/>
          </p:cNvSpPr>
          <p:nvPr>
            <p:ph type="title"/>
          </p:nvPr>
        </p:nvSpPr>
        <p:spPr>
          <a:xfrm>
            <a:off x="1462609" y="-43531"/>
            <a:ext cx="9205392" cy="11496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6300"/>
            </a:pPr>
            <a:r>
              <a:rPr lang="en-US" sz="443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SAFETY &amp; MEDICAL CONCERNS</a:t>
            </a:r>
            <a:endParaRPr/>
          </a:p>
        </p:txBody>
      </p:sp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1666875" y="1417588"/>
            <a:ext cx="6197203" cy="52082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t" anchorCtr="0">
            <a:noAutofit/>
          </a:bodyPr>
          <a:lstStyle/>
          <a:p>
            <a:pPr marL="626172" indent="-342664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are supervised by adults 24 hours a day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40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There are 1-2 chaperones per cabin whenever the students are in the cabins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40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Students are never allowed to go anywhere by themselves.  We use a buddy system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40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</a:t>
            </a:r>
            <a:r>
              <a:rPr lang="en-US" sz="1687">
                <a:latin typeface="Verdana"/>
                <a:ea typeface="Verdana"/>
                <a:cs typeface="Verdana"/>
                <a:sym typeface="Verdana"/>
              </a:rPr>
              <a:t>UCCR/WOLF </a:t>
            </a: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staff and volunteers complete a fingerprint and background screening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40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staff are First Aid/CPR certified and trained in use of onsite AED.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40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medications are distributed by the Health Supervisor assigned by the school.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40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687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Emergency services can be at camp within 10 minutes.</a:t>
            </a:r>
            <a:endParaRPr/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0000">
            <a:off x="7797105" y="1035844"/>
            <a:ext cx="2687836" cy="212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">
            <a:off x="7983512" y="3090788"/>
            <a:ext cx="2527102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20000">
            <a:off x="7859613" y="5055319"/>
            <a:ext cx="2830711" cy="170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05055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>
          <a:xfrm>
            <a:off x="1981647" y="274588"/>
            <a:ext cx="8228707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6300"/>
            </a:pPr>
            <a:r>
              <a:rPr lang="en-US" sz="443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CABINS</a:t>
            </a:r>
            <a:endParaRPr/>
          </a:p>
        </p:txBody>
      </p:sp>
      <p:sp>
        <p:nvSpPr>
          <p:cNvPr id="192" name="Google Shape;192;p6"/>
          <p:cNvSpPr txBox="1">
            <a:spLocks noGrp="1"/>
          </p:cNvSpPr>
          <p:nvPr>
            <p:ph type="body" idx="1"/>
          </p:nvPr>
        </p:nvSpPr>
        <p:spPr>
          <a:xfrm>
            <a:off x="1756172" y="2028155"/>
            <a:ext cx="8229823" cy="45251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t" anchorCtr="0">
            <a:normAutofit/>
          </a:bodyPr>
          <a:lstStyle/>
          <a:p>
            <a:pPr marL="626172" indent="-21765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sz="196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6172" indent="-342664">
              <a:lnSpc>
                <a:spcPct val="100000"/>
              </a:lnSpc>
              <a:spcBef>
                <a:spcPts val="394"/>
              </a:spcBef>
              <a:buClr>
                <a:schemeClr val="dk1"/>
              </a:buClr>
              <a:buSzPts val="2800"/>
              <a:buNone/>
            </a:pPr>
            <a:r>
              <a:rPr lang="en-US" sz="196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-6 male cabins &amp; 6 female cabins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687"/>
              </a:spcBef>
              <a:buClr>
                <a:schemeClr val="dk1"/>
              </a:buClr>
              <a:buSzPts val="2800"/>
              <a:buNone/>
            </a:pPr>
            <a:r>
              <a:rPr lang="en-US" sz="196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-Each cabin fits 12 people (11 students, at least one adult)</a:t>
            </a:r>
            <a:endParaRPr/>
          </a:p>
          <a:p>
            <a:pPr marL="626172" indent="-342664">
              <a:lnSpc>
                <a:spcPct val="100000"/>
              </a:lnSpc>
              <a:spcBef>
                <a:spcPts val="1687"/>
              </a:spcBef>
              <a:buClr>
                <a:schemeClr val="dk1"/>
              </a:buClr>
              <a:buSzPts val="2800"/>
              <a:buNone/>
            </a:pPr>
            <a:r>
              <a:rPr lang="en-US" sz="196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-Each cabin has:</a:t>
            </a:r>
            <a:endParaRPr/>
          </a:p>
          <a:p>
            <a:pPr marL="1010135" lvl="1" indent="-284623">
              <a:lnSpc>
                <a:spcPct val="100000"/>
              </a:lnSpc>
              <a:spcBef>
                <a:spcPts val="1687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96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bunk beds</a:t>
            </a:r>
            <a:endParaRPr/>
          </a:p>
          <a:p>
            <a:pPr marL="1010135" lvl="1" indent="-284623">
              <a:lnSpc>
                <a:spcPct val="100000"/>
              </a:lnSpc>
              <a:spcBef>
                <a:spcPts val="1687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96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Drawers to store clothes</a:t>
            </a:r>
            <a:endParaRPr/>
          </a:p>
          <a:p>
            <a:pPr marL="1010135" lvl="1" indent="-284623">
              <a:lnSpc>
                <a:spcPct val="100000"/>
              </a:lnSpc>
              <a:spcBef>
                <a:spcPts val="1687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96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Heat &amp; Air conditioning</a:t>
            </a:r>
            <a:endParaRPr/>
          </a:p>
          <a:p>
            <a:pPr marL="1010135" lvl="1" indent="-284623">
              <a:lnSpc>
                <a:spcPct val="100000"/>
              </a:lnSpc>
              <a:spcBef>
                <a:spcPts val="1687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969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bathroom inside the building</a:t>
            </a:r>
            <a:endParaRPr/>
          </a:p>
        </p:txBody>
      </p:sp>
      <p:pic>
        <p:nvPicPr>
          <p:cNvPr id="193" name="Google Shape;1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80000">
            <a:off x="7112868" y="3924598"/>
            <a:ext cx="2589609" cy="204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0000">
            <a:off x="8462368" y="319237"/>
            <a:ext cx="1670967" cy="231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">
            <a:off x="2034108" y="173012"/>
            <a:ext cx="2473523" cy="196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81371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>
            <a:spLocks noGrp="1"/>
          </p:cNvSpPr>
          <p:nvPr>
            <p:ph type="title"/>
          </p:nvPr>
        </p:nvSpPr>
        <p:spPr>
          <a:xfrm>
            <a:off x="1981647" y="274588"/>
            <a:ext cx="8228707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6300"/>
            </a:pPr>
            <a:r>
              <a:rPr lang="en-US" sz="443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CABIN BATHROOMS</a:t>
            </a: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1"/>
          </p:nvPr>
        </p:nvSpPr>
        <p:spPr>
          <a:xfrm>
            <a:off x="1586508" y="2071687"/>
            <a:ext cx="8188523" cy="46702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6" tIns="45703" rIns="91406" bIns="45703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  <a:buNone/>
            </a:pPr>
            <a:r>
              <a:rPr lang="en-US" sz="28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31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Each bathroom has</a:t>
            </a:r>
            <a:r>
              <a:rPr lang="en-US" sz="2812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marL="0" indent="0">
              <a:lnSpc>
                <a:spcPct val="100000"/>
              </a:lnSpc>
              <a:spcBef>
                <a:spcPts val="562"/>
              </a:spcBef>
              <a:buClr>
                <a:schemeClr val="dk1"/>
              </a:buClr>
              <a:buSzPts val="4000"/>
              <a:buNone/>
            </a:pPr>
            <a:r>
              <a:rPr lang="en-US" sz="2812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-1 private shower</a:t>
            </a:r>
            <a:endParaRPr/>
          </a:p>
          <a:p>
            <a:pPr marL="0" indent="0">
              <a:lnSpc>
                <a:spcPct val="100000"/>
              </a:lnSpc>
              <a:spcBef>
                <a:spcPts val="562"/>
              </a:spcBef>
              <a:buClr>
                <a:schemeClr val="dk1"/>
              </a:buClr>
              <a:buSzPts val="4000"/>
              <a:buNone/>
            </a:pPr>
            <a:r>
              <a:rPr lang="en-US" sz="2812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-1 private toilet</a:t>
            </a:r>
            <a:endParaRPr/>
          </a:p>
          <a:p>
            <a:pPr marL="0" indent="0">
              <a:lnSpc>
                <a:spcPct val="100000"/>
              </a:lnSpc>
              <a:spcBef>
                <a:spcPts val="562"/>
              </a:spcBef>
              <a:buClr>
                <a:schemeClr val="dk1"/>
              </a:buClr>
              <a:buSzPts val="4000"/>
              <a:buNone/>
            </a:pPr>
            <a:r>
              <a:rPr lang="en-US" sz="2812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-2 sinks</a:t>
            </a:r>
            <a:endParaRPr/>
          </a:p>
          <a:p>
            <a:pPr marL="0" indent="0">
              <a:lnSpc>
                <a:spcPct val="100000"/>
              </a:lnSpc>
              <a:spcBef>
                <a:spcPts val="562"/>
              </a:spcBef>
              <a:buClr>
                <a:schemeClr val="dk1"/>
              </a:buClr>
              <a:buSzPts val="4000"/>
              <a:buNone/>
            </a:pPr>
            <a:r>
              <a:rPr lang="en-US" sz="2812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-Shelves for toiletries</a:t>
            </a:r>
            <a:endParaRPr/>
          </a:p>
          <a:p>
            <a:pPr marL="342665" indent="-164077">
              <a:spcBef>
                <a:spcPts val="562"/>
              </a:spcBef>
              <a:buClr>
                <a:schemeClr val="dk1"/>
              </a:buClr>
              <a:buSzPts val="4000"/>
              <a:buNone/>
            </a:pPr>
            <a:endParaRPr sz="281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80000">
            <a:off x="8071693" y="3623221"/>
            <a:ext cx="2268141" cy="308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80000">
            <a:off x="5497711" y="1378520"/>
            <a:ext cx="3045023" cy="239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67129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477</Words>
  <Application>Microsoft Macintosh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Verdana</vt:lpstr>
      <vt:lpstr>Office Theme</vt:lpstr>
      <vt:lpstr>Web of Life Field School   at Camp Arroyo  </vt:lpstr>
      <vt:lpstr>ABOUT CAMP ARROYO</vt:lpstr>
      <vt:lpstr>PowerPoint Presentation</vt:lpstr>
      <vt:lpstr>PowerPoint Presentation</vt:lpstr>
      <vt:lpstr>THE BENEFITS OF OUTDOOR SCHOOL. . .</vt:lpstr>
      <vt:lpstr>WHAT HAPPENS AT OUTDOOR SCHOOL?</vt:lpstr>
      <vt:lpstr>SAFETY &amp; MEDICAL CONCERNS</vt:lpstr>
      <vt:lpstr>CABINS</vt:lpstr>
      <vt:lpstr>CABIN BATHROOMS</vt:lpstr>
      <vt:lpstr>An example of the schedule…</vt:lpstr>
      <vt:lpstr>Adventure Group Lessons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2019-09-03T15:38:30Z</dcterms:created>
  <dcterms:modified xsi:type="dcterms:W3CDTF">2019-09-03T15:40:21Z</dcterms:modified>
</cp:coreProperties>
</file>